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9"/>
  </p:handoutMasterIdLst>
  <p:sldIdLst>
    <p:sldId id="269" r:id="rId3"/>
    <p:sldId id="268" r:id="rId4"/>
    <p:sldId id="261" r:id="rId5"/>
    <p:sldId id="262" r:id="rId6"/>
    <p:sldId id="267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E47558-A0DD-47B5-8BF6-530B7510B5E8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1A4F1-AEA1-49CE-A6BD-72AFFBA4B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089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D74284AF-2944-4F0B-8A7B-4C67970B34F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5925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9872A-BAC9-4E13-8B3F-E7BAE0242A1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125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679EE-15C6-432E-9725-0EFA8A80E9B1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138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T0" fmla="*/ 1587 w 64000"/>
                <a:gd name="T1" fmla="*/ -1067 h 64000"/>
                <a:gd name="T2" fmla="*/ 2304 w 64000"/>
                <a:gd name="T3" fmla="*/ 0 h 64000"/>
                <a:gd name="T4" fmla="*/ 1587 w 64000"/>
                <a:gd name="T5" fmla="*/ 1067 h 64000"/>
                <a:gd name="T6" fmla="*/ 1587 w 64000"/>
                <a:gd name="T7" fmla="*/ 1067 h 64000"/>
                <a:gd name="T8" fmla="*/ 1587 w 64000"/>
                <a:gd name="T9" fmla="*/ 1067 h 64000"/>
                <a:gd name="T10" fmla="*/ 1587 w 64000"/>
                <a:gd name="T11" fmla="*/ 1067 h 64000"/>
                <a:gd name="T12" fmla="*/ 1587 w 64000"/>
                <a:gd name="T13" fmla="*/ -1067 h 64000"/>
                <a:gd name="T14" fmla="*/ 1587 w 64000"/>
                <a:gd name="T15" fmla="*/ -1067 h 64000"/>
                <a:gd name="T16" fmla="*/ 1587 w 64000"/>
                <a:gd name="T17" fmla="*/ -1067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44083 w 64000"/>
                <a:gd name="T28" fmla="*/ -29639 h 64000"/>
                <a:gd name="T29" fmla="*/ 44083 w 64000"/>
                <a:gd name="T30" fmla="*/ 29639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T0" fmla="*/ 2027 w 64000"/>
                <a:gd name="T1" fmla="*/ -1024 h 64000"/>
                <a:gd name="T2" fmla="*/ 2544 w 64000"/>
                <a:gd name="T3" fmla="*/ 0 h 64000"/>
                <a:gd name="T4" fmla="*/ 2027 w 64000"/>
                <a:gd name="T5" fmla="*/ 1024 h 64000"/>
                <a:gd name="T6" fmla="*/ 2027 w 64000"/>
                <a:gd name="T7" fmla="*/ 1024 h 64000"/>
                <a:gd name="T8" fmla="*/ 2027 w 64000"/>
                <a:gd name="T9" fmla="*/ 1024 h 64000"/>
                <a:gd name="T10" fmla="*/ 2027 w 64000"/>
                <a:gd name="T11" fmla="*/ 1024 h 64000"/>
                <a:gd name="T12" fmla="*/ 2027 w 64000"/>
                <a:gd name="T13" fmla="*/ -1024 h 64000"/>
                <a:gd name="T14" fmla="*/ 2027 w 64000"/>
                <a:gd name="T15" fmla="*/ -1024 h 64000"/>
                <a:gd name="T16" fmla="*/ 2027 w 64000"/>
                <a:gd name="T17" fmla="*/ -1024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994 w 64000"/>
                <a:gd name="T28" fmla="*/ -25761 h 64000"/>
                <a:gd name="T29" fmla="*/ 50994 w 64000"/>
                <a:gd name="T30" fmla="*/ 25761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71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ADF59A-89E3-44D7-9BC9-14A3FA840CF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032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2711-4439-4715-A335-25840887C6E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7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CA2E3-5242-4050-9AD4-CB3D66CE7B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790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3EFD1-A100-4D05-B836-E9AE8C3EE57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344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8B335-2AE0-4271-A747-22E4704D25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3805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ECBD2-BBB1-4246-B924-C4367CBB07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2554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BA7C9-5FF2-4828-85FB-A5F28CAD60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55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838EC-00EC-4696-B4EB-ECB00B0537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439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DD508-F6D2-45F2-8E86-FE0F6C6F235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8656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F5F99-C5DB-4025-ACEA-E2AC250C98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8307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91A46-0A52-4B7E-A1F8-96731A81A5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5707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39D5B-9144-4B3F-8A33-3089BBC76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68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D8D68-1C9D-450D-A1F4-E780EF488E9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989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5B7FE-0394-4774-AC8C-A1385AF9A2E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11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2708C-611A-4CEE-818C-321ADAE7D4A9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954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ED62B-973E-4BC7-B713-5E6910B90D3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700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B9967-BFF0-4643-B5D0-64EDB1F5455C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727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E82B8-639B-4559-9BE5-DF66047CFE1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12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D5CD6-D32E-4DDE-BADC-BBCF7B40734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98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18B2D2C-FCA0-41E5-95D6-E230D854C1F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3/6/2018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F94932A9-9E8B-4B5E-B211-3DC9BBAC89C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560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32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T0" fmla="*/ 2037 w 64000"/>
                <a:gd name="T1" fmla="*/ -807 h 64000"/>
                <a:gd name="T2" fmla="*/ 2592 w 64000"/>
                <a:gd name="T3" fmla="*/ 0 h 64000"/>
                <a:gd name="T4" fmla="*/ 2037 w 64000"/>
                <a:gd name="T5" fmla="*/ 807 h 64000"/>
                <a:gd name="T6" fmla="*/ 2037 w 64000"/>
                <a:gd name="T7" fmla="*/ 807 h 64000"/>
                <a:gd name="T8" fmla="*/ 2037 w 64000"/>
                <a:gd name="T9" fmla="*/ 807 h 64000"/>
                <a:gd name="T10" fmla="*/ 2037 w 64000"/>
                <a:gd name="T11" fmla="*/ 807 h 64000"/>
                <a:gd name="T12" fmla="*/ 2037 w 64000"/>
                <a:gd name="T13" fmla="*/ -807 h 64000"/>
                <a:gd name="T14" fmla="*/ 2037 w 64000"/>
                <a:gd name="T15" fmla="*/ -807 h 64000"/>
                <a:gd name="T16" fmla="*/ 2037 w 64000"/>
                <a:gd name="T17" fmla="*/ -807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296 w 64000"/>
                <a:gd name="T28" fmla="*/ -26244 h 64000"/>
                <a:gd name="T29" fmla="*/ 50296 w 64000"/>
                <a:gd name="T30" fmla="*/ 26244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33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T0" fmla="*/ 1525 w 64000"/>
                <a:gd name="T1" fmla="*/ -820 h 64000"/>
                <a:gd name="T2" fmla="*/ 1949 w 64000"/>
                <a:gd name="T3" fmla="*/ 0 h 64000"/>
                <a:gd name="T4" fmla="*/ 1525 w 64000"/>
                <a:gd name="T5" fmla="*/ 820 h 64000"/>
                <a:gd name="T6" fmla="*/ 1525 w 64000"/>
                <a:gd name="T7" fmla="*/ 820 h 64000"/>
                <a:gd name="T8" fmla="*/ 1525 w 64000"/>
                <a:gd name="T9" fmla="*/ 820 h 64000"/>
                <a:gd name="T10" fmla="*/ 1525 w 64000"/>
                <a:gd name="T11" fmla="*/ 820 h 64000"/>
                <a:gd name="T12" fmla="*/ 1525 w 64000"/>
                <a:gd name="T13" fmla="*/ -820 h 64000"/>
                <a:gd name="T14" fmla="*/ 1525 w 64000"/>
                <a:gd name="T15" fmla="*/ -820 h 64000"/>
                <a:gd name="T16" fmla="*/ 1525 w 64000"/>
                <a:gd name="T17" fmla="*/ -820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077 w 64000"/>
                <a:gd name="T28" fmla="*/ -26412 h 64000"/>
                <a:gd name="T29" fmla="*/ 50077 w 64000"/>
                <a:gd name="T30" fmla="*/ 26412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34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E937B4-B8CE-42A8-8E86-0FF7D001A993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164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76200"/>
            <a:ext cx="9144000" cy="144267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rgbClr val="7030A0"/>
                </a:solidFill>
              </a:rPr>
              <a:t>Me llamo ______________ Clase </a:t>
            </a:r>
            <a:r>
              <a:rPr lang="en-US" sz="3600" dirty="0" smtClean="0">
                <a:solidFill>
                  <a:srgbClr val="7030A0"/>
                </a:solidFill>
              </a:rPr>
              <a:t>802</a:t>
            </a:r>
            <a:r>
              <a:rPr lang="en-US" sz="3600" dirty="0" smtClean="0">
                <a:solidFill>
                  <a:srgbClr val="7030A0"/>
                </a:solidFill>
              </a:rPr>
              <a:t/>
            </a:r>
            <a:br>
              <a:rPr lang="en-US" sz="3600" dirty="0" smtClean="0">
                <a:solidFill>
                  <a:srgbClr val="7030A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La fecha es el </a:t>
            </a:r>
            <a:r>
              <a:rPr lang="en-US" sz="3600" dirty="0" smtClean="0">
                <a:solidFill>
                  <a:srgbClr val="7030A0"/>
                </a:solidFill>
              </a:rPr>
              <a:t>6 </a:t>
            </a:r>
            <a:r>
              <a:rPr lang="en-US" sz="3600" dirty="0" smtClean="0">
                <a:solidFill>
                  <a:srgbClr val="7030A0"/>
                </a:solidFill>
              </a:rPr>
              <a:t>de </a:t>
            </a:r>
            <a:r>
              <a:rPr lang="en-US" sz="3600" dirty="0" err="1" smtClean="0">
                <a:solidFill>
                  <a:srgbClr val="7030A0"/>
                </a:solidFill>
              </a:rPr>
              <a:t>marzo</a:t>
            </a:r>
            <a:r>
              <a:rPr lang="en-US" sz="3600" dirty="0" smtClean="0">
                <a:solidFill>
                  <a:srgbClr val="7030A0"/>
                </a:solidFill>
              </a:rPr>
              <a:t> del 2018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1447800"/>
            <a:ext cx="8839200" cy="48768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Rage Italic" pitchFamily="66" charset="0"/>
              <a:buNone/>
            </a:pPr>
            <a:r>
              <a:rPr lang="en-US" sz="3200" smtClean="0">
                <a:solidFill>
                  <a:srgbClr val="FF0000"/>
                </a:solidFill>
              </a:rPr>
              <a:t>Proposito # 54: </a:t>
            </a:r>
            <a:r>
              <a:rPr lang="en-US" sz="3200" smtClean="0">
                <a:solidFill>
                  <a:schemeClr val="tx1"/>
                </a:solidFill>
              </a:rPr>
              <a:t>La tarea,</a:t>
            </a:r>
            <a:r>
              <a:rPr lang="en-US" sz="3200" smtClean="0">
                <a:solidFill>
                  <a:srgbClr val="FF0000"/>
                </a:solidFill>
              </a:rPr>
              <a:t> </a:t>
            </a:r>
            <a:r>
              <a:rPr lang="en-US" sz="3200" smtClean="0">
                <a:solidFill>
                  <a:schemeClr val="tx1"/>
                </a:solidFill>
              </a:rPr>
              <a:t>¿cuando la completaste?</a:t>
            </a:r>
            <a:endParaRPr lang="en-US" sz="3200" smtClean="0">
              <a:solidFill>
                <a:srgbClr val="FF0000"/>
              </a:solidFill>
            </a:endParaRPr>
          </a:p>
          <a:p>
            <a:pPr marL="0" indent="0">
              <a:buFont typeface="Rage Italic" pitchFamily="66" charset="0"/>
              <a:buNone/>
            </a:pPr>
            <a:r>
              <a:rPr lang="en-US" sz="2800" i="1" smtClean="0">
                <a:solidFill>
                  <a:srgbClr val="92D050"/>
                </a:solidFill>
              </a:rPr>
              <a:t>L.O. –To review the use of direct object pronouns</a:t>
            </a:r>
          </a:p>
          <a:p>
            <a:pPr>
              <a:lnSpc>
                <a:spcPct val="90000"/>
              </a:lnSpc>
              <a:defRPr/>
            </a:pPr>
            <a:r>
              <a:rPr lang="en-US" sz="3200" smtClean="0">
                <a:solidFill>
                  <a:srgbClr val="FF0000"/>
                </a:solidFill>
              </a:rPr>
              <a:t>Actividad Inicial:</a:t>
            </a:r>
            <a:r>
              <a:rPr lang="es-ES_tradnl" sz="3200" smtClean="0"/>
              <a:t> Identify the Direct Object, then rewrite using the </a:t>
            </a:r>
            <a:r>
              <a:rPr lang="es-ES_tradnl" sz="3200" b="1" smtClean="0">
                <a:solidFill>
                  <a:srgbClr val="C00000"/>
                </a:solidFill>
              </a:rPr>
              <a:t>Direct Object Pronoun</a:t>
            </a:r>
            <a:r>
              <a:rPr lang="es-ES_tradnl" sz="3200" smtClean="0"/>
              <a:t>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smtClean="0"/>
              <a:t>Stephanie compró la crema protectora.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smtClean="0"/>
              <a:t>Sebastian compró el bañador ayer.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smtClean="0"/>
              <a:t>Max y Valeria pasaron el día en la playa.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smtClean="0"/>
              <a:t>Erick compró los anteojos de sol ayer.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smtClean="0"/>
              <a:t>Yo tomé las fotos en la playa.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smtClean="0"/>
              <a:t>Melanie miró las fotos.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81600" y="2286000"/>
            <a:ext cx="2209800" cy="457200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26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370013" y="76200"/>
            <a:ext cx="7313612" cy="8350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4000" kern="0" smtClean="0">
                <a:solidFill>
                  <a:schemeClr val="hlink"/>
                </a:solidFill>
              </a:rPr>
              <a:t>Practica:</a:t>
            </a:r>
            <a:endParaRPr lang="en-US" altLang="en-US" sz="4000" kern="0" dirty="0" smtClean="0">
              <a:solidFill>
                <a:schemeClr val="hlink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09600" y="990600"/>
            <a:ext cx="8534400" cy="5867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52450" indent="-552450" eaLnBrk="1" hangingPunct="1"/>
            <a:r>
              <a:rPr lang="es-ES_tradnl" altLang="en-US" kern="0" smtClean="0"/>
              <a:t>Rewrite and replace the Direct Object with the Direct Object Pronoun.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kern="0" smtClean="0"/>
              <a:t>Martín entendió la clase de algebra.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endParaRPr lang="es-ES_tradnl" altLang="en-US" kern="0" smtClean="0"/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kern="0" smtClean="0"/>
              <a:t>Rosa montó bicicleta en el parque.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endParaRPr lang="es-ES_tradnl" altLang="en-US" kern="0" smtClean="0"/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kern="0" smtClean="0"/>
              <a:t>Patricio escribe una novela en francés.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endParaRPr lang="es-ES_tradnl" altLang="en-US" kern="0" smtClean="0"/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kern="0" smtClean="0"/>
              <a:t>El doctor examina los ojos.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60052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304800"/>
            <a:ext cx="8001000" cy="6553200"/>
          </a:xfrm>
          <a:solidFill>
            <a:schemeClr val="bg1"/>
          </a:solidFill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3200" dirty="0" err="1" smtClean="0">
                <a:solidFill>
                  <a:schemeClr val="tx2"/>
                </a:solidFill>
              </a:rPr>
              <a:t>Direct</a:t>
            </a:r>
            <a:r>
              <a:rPr lang="es-ES_tradnl" altLang="en-US" sz="3200" dirty="0" smtClean="0">
                <a:solidFill>
                  <a:schemeClr val="tx2"/>
                </a:solidFill>
              </a:rPr>
              <a:t> </a:t>
            </a:r>
            <a:r>
              <a:rPr lang="es-ES_tradnl" altLang="en-US" sz="3200" dirty="0" err="1" smtClean="0">
                <a:solidFill>
                  <a:schemeClr val="tx2"/>
                </a:solidFill>
              </a:rPr>
              <a:t>Object</a:t>
            </a:r>
            <a:r>
              <a:rPr lang="es-ES_tradnl" altLang="en-US" sz="3200" dirty="0" smtClean="0">
                <a:solidFill>
                  <a:schemeClr val="tx2"/>
                </a:solidFill>
              </a:rPr>
              <a:t> (Objeto Directo)</a:t>
            </a:r>
          </a:p>
          <a:p>
            <a:pPr eaLnBrk="1" hangingPunct="1">
              <a:lnSpc>
                <a:spcPct val="80000"/>
              </a:lnSpc>
            </a:pPr>
            <a:r>
              <a:rPr lang="es-ES_tradnl" altLang="en-US" sz="2500" dirty="0" err="1" smtClean="0"/>
              <a:t>Takes</a:t>
            </a:r>
            <a:r>
              <a:rPr lang="es-ES_tradnl" altLang="en-US" sz="2500" dirty="0" smtClean="0"/>
              <a:t> </a:t>
            </a:r>
            <a:r>
              <a:rPr lang="es-ES_tradnl" altLang="en-US" sz="2500" dirty="0" err="1" smtClean="0"/>
              <a:t>the</a:t>
            </a:r>
            <a:r>
              <a:rPr lang="es-ES_tradnl" altLang="en-US" sz="2500" dirty="0" smtClean="0"/>
              <a:t> </a:t>
            </a:r>
            <a:r>
              <a:rPr lang="es-ES_tradnl" altLang="en-US" sz="2500" dirty="0" err="1" smtClean="0"/>
              <a:t>action</a:t>
            </a:r>
            <a:r>
              <a:rPr lang="es-ES_tradnl" altLang="en-US" sz="2500" dirty="0" smtClean="0"/>
              <a:t> of </a:t>
            </a:r>
            <a:r>
              <a:rPr lang="es-ES_tradnl" altLang="en-US" sz="2500" dirty="0" err="1" smtClean="0"/>
              <a:t>the</a:t>
            </a:r>
            <a:r>
              <a:rPr lang="es-ES_tradnl" altLang="en-US" sz="2500" dirty="0" smtClean="0"/>
              <a:t> </a:t>
            </a:r>
            <a:r>
              <a:rPr lang="es-ES_tradnl" altLang="en-US" sz="2500" dirty="0" err="1" smtClean="0"/>
              <a:t>verb</a:t>
            </a:r>
            <a:r>
              <a:rPr lang="es-ES_tradnl" altLang="en-US" sz="2500" dirty="0" smtClean="0"/>
              <a:t>. </a:t>
            </a:r>
            <a:r>
              <a:rPr lang="es-ES_tradnl" altLang="en-US" sz="2500" dirty="0" err="1" smtClean="0"/>
              <a:t>Answers</a:t>
            </a:r>
            <a:r>
              <a:rPr lang="es-ES_tradnl" altLang="en-US" sz="2500" dirty="0" smtClean="0"/>
              <a:t> </a:t>
            </a:r>
            <a:r>
              <a:rPr lang="es-ES_tradnl" altLang="en-US" sz="2500" i="1" dirty="0" err="1" smtClean="0"/>
              <a:t>What</a:t>
            </a:r>
            <a:r>
              <a:rPr lang="es-ES_tradnl" altLang="en-US" sz="2500" i="1" dirty="0" smtClean="0"/>
              <a:t>? / </a:t>
            </a:r>
            <a:r>
              <a:rPr lang="es-ES_tradnl" altLang="en-US" sz="2500" i="1" dirty="0" err="1" smtClean="0"/>
              <a:t>Whom</a:t>
            </a:r>
            <a:r>
              <a:rPr lang="es-ES_tradnl" altLang="en-US" sz="2500" i="1" dirty="0" smtClean="0"/>
              <a:t>?</a:t>
            </a:r>
            <a:endParaRPr lang="es-ES_tradnl" alt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500" dirty="0" smtClean="0"/>
              <a:t>		           </a:t>
            </a:r>
            <a:r>
              <a:rPr lang="es-ES_tradnl" altLang="en-US" sz="2500" dirty="0" smtClean="0">
                <a:solidFill>
                  <a:srgbClr val="008000"/>
                </a:solidFill>
              </a:rPr>
              <a:t>Amadeus  </a:t>
            </a:r>
            <a:r>
              <a:rPr lang="es-ES_tradnl" altLang="en-US" sz="2500" dirty="0" err="1" smtClean="0">
                <a:solidFill>
                  <a:srgbClr val="008000"/>
                </a:solidFill>
              </a:rPr>
              <a:t>tap</a:t>
            </a:r>
            <a:r>
              <a:rPr lang="es-ES_tradnl" altLang="en-US" sz="2500" dirty="0" smtClean="0">
                <a:solidFill>
                  <a:srgbClr val="008000"/>
                </a:solidFill>
              </a:rPr>
              <a:t> </a:t>
            </a:r>
            <a:r>
              <a:rPr lang="es-ES_tradnl" altLang="en-US" sz="2500" dirty="0" err="1" smtClean="0">
                <a:solidFill>
                  <a:srgbClr val="008000"/>
                </a:solidFill>
              </a:rPr>
              <a:t>danced</a:t>
            </a:r>
            <a:endParaRPr lang="es-ES_tradnl" altLang="en-US" sz="2500" dirty="0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_tradnl" altLang="en-US" sz="2500" dirty="0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500" dirty="0" smtClean="0"/>
              <a:t>		           </a:t>
            </a:r>
            <a:r>
              <a:rPr lang="es-ES_tradnl" altLang="en-US" sz="2500" dirty="0" smtClean="0">
                <a:solidFill>
                  <a:srgbClr val="800080"/>
                </a:solidFill>
              </a:rPr>
              <a:t>Amadeus bailó  </a:t>
            </a:r>
            <a:r>
              <a:rPr lang="es-ES_tradnl" altLang="en-US" sz="2500" dirty="0" err="1" smtClean="0">
                <a:solidFill>
                  <a:srgbClr val="800080"/>
                </a:solidFill>
              </a:rPr>
              <a:t>tap</a:t>
            </a:r>
            <a:endParaRPr lang="es-ES_tradnl" altLang="en-US" sz="2500" dirty="0" smtClean="0">
              <a:solidFill>
                <a:srgbClr val="80008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5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5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5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5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dirty="0" smtClean="0">
                <a:sym typeface="Wingdings" pitchFamily="2" charset="2"/>
              </a:rPr>
              <a:t>	    </a:t>
            </a:r>
            <a:r>
              <a:rPr lang="en-US" altLang="en-US" sz="2500" dirty="0" smtClean="0"/>
              <a:t> masculine, singular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dirty="0" smtClean="0">
                <a:sym typeface="Wingdings" pitchFamily="2" charset="2"/>
              </a:rPr>
              <a:t>       </a:t>
            </a:r>
            <a:r>
              <a:rPr lang="en-US" altLang="en-US" sz="2500" dirty="0" smtClean="0"/>
              <a:t> feminine, singular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b="1" dirty="0" smtClean="0">
                <a:solidFill>
                  <a:srgbClr val="008000"/>
                </a:solidFill>
              </a:rPr>
              <a:t>       </a:t>
            </a:r>
            <a:r>
              <a:rPr lang="en-US" altLang="en-US" sz="2500" dirty="0" smtClean="0">
                <a:sym typeface="Wingdings" pitchFamily="2" charset="2"/>
              </a:rPr>
              <a:t></a:t>
            </a:r>
            <a:r>
              <a:rPr lang="en-US" altLang="en-US" sz="2500" dirty="0" smtClean="0"/>
              <a:t> masculine, plural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b="1" dirty="0" smtClean="0">
                <a:solidFill>
                  <a:srgbClr val="008000"/>
                </a:solidFill>
              </a:rPr>
              <a:t>       </a:t>
            </a:r>
            <a:r>
              <a:rPr lang="en-US" altLang="en-US" sz="2500" dirty="0" smtClean="0">
                <a:sym typeface="Wingdings" pitchFamily="2" charset="2"/>
              </a:rPr>
              <a:t></a:t>
            </a:r>
            <a:r>
              <a:rPr lang="en-US" altLang="en-US" sz="2500" dirty="0" smtClean="0"/>
              <a:t> feminine, plural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dirty="0" smtClean="0">
                <a:solidFill>
                  <a:schemeClr val="tx2"/>
                </a:solidFill>
              </a:rPr>
              <a:t>D.O.P</a:t>
            </a:r>
            <a:r>
              <a:rPr lang="en-US" altLang="en-US" sz="2500" dirty="0" smtClean="0"/>
              <a:t> </a:t>
            </a:r>
            <a:r>
              <a:rPr lang="en-US" altLang="en-US" sz="2500" dirty="0" smtClean="0">
                <a:solidFill>
                  <a:schemeClr val="hlink"/>
                </a:solidFill>
              </a:rPr>
              <a:t>(P.O.D.)</a:t>
            </a:r>
            <a:r>
              <a:rPr lang="en-US" altLang="en-US" sz="2500" dirty="0" smtClean="0"/>
              <a:t> always agree in gender/number with the noun it replaces.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914400" y="3962400"/>
            <a:ext cx="0" cy="1752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 rot="-5400000">
            <a:off x="146844" y="4653756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>
                <a:solidFill>
                  <a:srgbClr val="FF0000"/>
                </a:solidFill>
                <a:latin typeface="Verdana" pitchFamily="34" charset="0"/>
              </a:rPr>
              <a:t>P. O. D.</a:t>
            </a: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914400" y="3962400"/>
            <a:ext cx="7620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914400" y="5715000"/>
            <a:ext cx="7620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7" name="Text Box 8"/>
          <p:cNvSpPr txBox="1">
            <a:spLocks noChangeArrowheads="1"/>
          </p:cNvSpPr>
          <p:nvPr/>
        </p:nvSpPr>
        <p:spPr bwMode="auto">
          <a:xfrm>
            <a:off x="1066800" y="4038600"/>
            <a:ext cx="636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8000"/>
                </a:solidFill>
                <a:latin typeface="Verdana" pitchFamily="34" charset="0"/>
              </a:rPr>
              <a:t>LO</a:t>
            </a:r>
          </a:p>
        </p:txBody>
      </p:sp>
      <p:sp>
        <p:nvSpPr>
          <p:cNvPr id="10248" name="Text Box 9"/>
          <p:cNvSpPr txBox="1">
            <a:spLocks noChangeArrowheads="1"/>
          </p:cNvSpPr>
          <p:nvPr/>
        </p:nvSpPr>
        <p:spPr bwMode="auto">
          <a:xfrm>
            <a:off x="1066800" y="4419600"/>
            <a:ext cx="614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8000"/>
                </a:solidFill>
                <a:latin typeface="Verdana" pitchFamily="34" charset="0"/>
              </a:rPr>
              <a:t>LA</a:t>
            </a:r>
          </a:p>
        </p:txBody>
      </p:sp>
      <p:sp>
        <p:nvSpPr>
          <p:cNvPr id="10249" name="Text Box 10"/>
          <p:cNvSpPr txBox="1">
            <a:spLocks noChangeArrowheads="1"/>
          </p:cNvSpPr>
          <p:nvPr/>
        </p:nvSpPr>
        <p:spPr bwMode="auto">
          <a:xfrm>
            <a:off x="976313" y="4876800"/>
            <a:ext cx="852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8000"/>
                </a:solidFill>
                <a:latin typeface="Verdana" pitchFamily="34" charset="0"/>
              </a:rPr>
              <a:t>LOS</a:t>
            </a:r>
          </a:p>
        </p:txBody>
      </p:sp>
      <p:sp>
        <p:nvSpPr>
          <p:cNvPr id="10250" name="Text Box 11"/>
          <p:cNvSpPr txBox="1">
            <a:spLocks noChangeArrowheads="1"/>
          </p:cNvSpPr>
          <p:nvPr/>
        </p:nvSpPr>
        <p:spPr bwMode="auto">
          <a:xfrm>
            <a:off x="998538" y="5257800"/>
            <a:ext cx="8302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LAS</a:t>
            </a:r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>
            <a:off x="5638800" y="1752600"/>
            <a:ext cx="9906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 flipV="1">
            <a:off x="5791200" y="1752600"/>
            <a:ext cx="304800" cy="2286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5562600" y="1828800"/>
            <a:ext cx="3635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rgbClr val="0000CC"/>
                </a:solidFill>
                <a:latin typeface="Verdana" pitchFamily="34" charset="0"/>
              </a:rPr>
              <a:t>v.</a:t>
            </a:r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 flipV="1">
            <a:off x="5334000" y="2057400"/>
            <a:ext cx="304800" cy="2286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28" name="Line 16"/>
          <p:cNvSpPr>
            <a:spLocks noChangeShapeType="1"/>
          </p:cNvSpPr>
          <p:nvPr/>
        </p:nvSpPr>
        <p:spPr bwMode="auto">
          <a:xfrm>
            <a:off x="4800600" y="2514600"/>
            <a:ext cx="7620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29" name="Oval 17"/>
          <p:cNvSpPr>
            <a:spLocks noChangeArrowheads="1"/>
          </p:cNvSpPr>
          <p:nvPr/>
        </p:nvSpPr>
        <p:spPr bwMode="auto">
          <a:xfrm>
            <a:off x="4876800" y="1447800"/>
            <a:ext cx="609600" cy="3810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3330" name="Line 18"/>
          <p:cNvSpPr>
            <a:spLocks noChangeShapeType="1"/>
          </p:cNvSpPr>
          <p:nvPr/>
        </p:nvSpPr>
        <p:spPr bwMode="auto">
          <a:xfrm>
            <a:off x="5410200" y="1752600"/>
            <a:ext cx="381000" cy="5334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31" name="Oval 19"/>
          <p:cNvSpPr>
            <a:spLocks noChangeArrowheads="1"/>
          </p:cNvSpPr>
          <p:nvPr/>
        </p:nvSpPr>
        <p:spPr bwMode="auto">
          <a:xfrm>
            <a:off x="5715000" y="2209800"/>
            <a:ext cx="609600" cy="3810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4495800" y="1676400"/>
            <a:ext cx="68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rgbClr val="FF3300"/>
                </a:solidFill>
                <a:latin typeface="Verdana" pitchFamily="34" charset="0"/>
              </a:rPr>
              <a:t>D.O.</a:t>
            </a:r>
          </a:p>
        </p:txBody>
      </p:sp>
      <p:sp>
        <p:nvSpPr>
          <p:cNvPr id="10260" name="Rectangle 2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8458200" cy="1143000"/>
          </a:xfrm>
          <a:noFill/>
        </p:spPr>
        <p:txBody>
          <a:bodyPr/>
          <a:lstStyle/>
          <a:p>
            <a:pPr algn="ctr" eaLnBrk="1" hangingPunct="1"/>
            <a:r>
              <a:rPr lang="en-US" altLang="en-US" dirty="0" smtClean="0">
                <a:solidFill>
                  <a:schemeClr val="hlink"/>
                </a:solidFill>
              </a:rPr>
              <a:t>Direct Object PRONOUNS</a:t>
            </a:r>
            <a:br>
              <a:rPr lang="en-US" altLang="en-US" dirty="0" smtClean="0">
                <a:solidFill>
                  <a:schemeClr val="hlink"/>
                </a:solidFill>
              </a:rPr>
            </a:br>
            <a:r>
              <a:rPr lang="en-US" altLang="en-US" dirty="0" smtClean="0">
                <a:solidFill>
                  <a:schemeClr val="hlink"/>
                </a:solidFill>
              </a:rPr>
              <a:t>(PRONOMBRES de </a:t>
            </a:r>
            <a:r>
              <a:rPr lang="en-US" altLang="en-US" dirty="0" err="1" smtClean="0">
                <a:solidFill>
                  <a:schemeClr val="hlink"/>
                </a:solidFill>
              </a:rPr>
              <a:t>Objeto</a:t>
            </a:r>
            <a:r>
              <a:rPr lang="en-US" altLang="en-US" dirty="0" smtClean="0">
                <a:solidFill>
                  <a:schemeClr val="hlink"/>
                </a:solidFill>
              </a:rPr>
              <a:t> </a:t>
            </a:r>
            <a:r>
              <a:rPr lang="en-US" altLang="en-US" dirty="0" err="1" smtClean="0">
                <a:solidFill>
                  <a:schemeClr val="hlink"/>
                </a:solidFill>
              </a:rPr>
              <a:t>Directo</a:t>
            </a:r>
            <a:r>
              <a:rPr lang="en-US" altLang="en-US" dirty="0" smtClean="0">
                <a:solidFill>
                  <a:schemeClr val="hlin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0627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7" grpId="0"/>
      <p:bldP spid="13318" grpId="0" animBg="1"/>
      <p:bldP spid="13319" grpId="0" animBg="1"/>
      <p:bldP spid="10247" grpId="0"/>
      <p:bldP spid="10248" grpId="0"/>
      <p:bldP spid="10249" grpId="0"/>
      <p:bldP spid="10250" grpId="0"/>
      <p:bldP spid="13324" grpId="0" animBg="1"/>
      <p:bldP spid="13325" grpId="0" animBg="1"/>
      <p:bldP spid="13326" grpId="0"/>
      <p:bldP spid="13327" grpId="0" animBg="1"/>
      <p:bldP spid="13328" grpId="0" animBg="1"/>
      <p:bldP spid="13329" grpId="0" animBg="1"/>
      <p:bldP spid="13330" grpId="0" animBg="1"/>
      <p:bldP spid="13331" grpId="0" animBg="1"/>
      <p:bldP spid="13332" grpId="0"/>
      <p:bldP spid="102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79375"/>
            <a:ext cx="7313612" cy="758825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chemeClr val="hlink"/>
                </a:solidFill>
              </a:rPr>
              <a:t>Mas practica: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066800"/>
            <a:ext cx="8001000" cy="5791200"/>
          </a:xfrm>
        </p:spPr>
        <p:txBody>
          <a:bodyPr/>
          <a:lstStyle/>
          <a:p>
            <a:pPr marL="552450" indent="-552450" eaLnBrk="1" hangingPunct="1"/>
            <a:r>
              <a:rPr lang="es-ES_tradnl" altLang="en-US" smtClean="0"/>
              <a:t>Answer the question using the D.O.P</a:t>
            </a:r>
          </a:p>
          <a:p>
            <a:pPr marL="552450" indent="-552450" eaLnBrk="1" hangingPunct="1">
              <a:buFont typeface="Wingdings" pitchFamily="2" charset="2"/>
              <a:buNone/>
            </a:pPr>
            <a:r>
              <a:rPr lang="es-ES_tradnl" altLang="en-US" i="1" smtClean="0"/>
              <a:t>Ex.  ¿Vas a pedir la ensalada?</a:t>
            </a:r>
          </a:p>
          <a:p>
            <a:pPr marL="552450" indent="-552450" eaLnBrk="1" hangingPunct="1">
              <a:buFont typeface="Wingdings" pitchFamily="2" charset="2"/>
              <a:buNone/>
            </a:pPr>
            <a:r>
              <a:rPr lang="es-ES_tradnl" altLang="en-US" i="1" smtClean="0"/>
              <a:t>		___________________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smtClean="0"/>
              <a:t>¿Cocinaste tú la sopa?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endParaRPr lang="es-ES_tradnl" altLang="en-US" smtClean="0"/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smtClean="0"/>
              <a:t>¿Tomaron Uds. un examen de ingles?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endParaRPr lang="es-ES_tradnl" altLang="en-US" smtClean="0"/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smtClean="0"/>
              <a:t>¿Comprendiste tú la lección de hoy?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endParaRPr lang="es-ES_tradnl" altLang="en-US" smtClean="0"/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smtClean="0"/>
              <a:t>¿Compras los periódicos latinos?</a:t>
            </a:r>
          </a:p>
        </p:txBody>
      </p:sp>
      <p:sp>
        <p:nvSpPr>
          <p:cNvPr id="15365" name="Oval 5"/>
          <p:cNvSpPr>
            <a:spLocks noChangeArrowheads="1"/>
          </p:cNvSpPr>
          <p:nvPr/>
        </p:nvSpPr>
        <p:spPr bwMode="auto">
          <a:xfrm>
            <a:off x="4114800" y="1524000"/>
            <a:ext cx="2286000" cy="609600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1939348" y="2053936"/>
            <a:ext cx="7620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2077460" y="1991373"/>
            <a:ext cx="415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solidFill>
                  <a:srgbClr val="0000CC"/>
                </a:solidFill>
                <a:latin typeface="Verdana" pitchFamily="34" charset="0"/>
              </a:rPr>
              <a:t>v.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6324600" y="1752600"/>
            <a:ext cx="733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>
                <a:solidFill>
                  <a:srgbClr val="FF0000"/>
                </a:solidFill>
                <a:latin typeface="Verdana" pitchFamily="34" charset="0"/>
              </a:rPr>
              <a:t>D.O.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2320348" y="2102643"/>
            <a:ext cx="2911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FF0000"/>
                </a:solidFill>
                <a:latin typeface="Verdana" pitchFamily="34" charset="0"/>
              </a:rPr>
              <a:t>La</a:t>
            </a:r>
            <a:r>
              <a:rPr lang="es-ES_tradnl" altLang="en-US" sz="2800" dirty="0">
                <a:solidFill>
                  <a:srgbClr val="008000"/>
                </a:solidFill>
                <a:latin typeface="Verdana" pitchFamily="34" charset="0"/>
              </a:rPr>
              <a:t> voy a pedir.</a:t>
            </a:r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 flipH="1">
            <a:off x="2819400" y="1905000"/>
            <a:ext cx="1371600" cy="381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9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762000" y="304800"/>
            <a:ext cx="8610600" cy="6248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kern="0" smtClean="0"/>
              <a:t>Copia y responde con el P.O.D correcto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kern="0" smtClean="0"/>
              <a:t>¿Tienes una mochila nueva?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kern="0" smtClean="0"/>
              <a:t>¿Compraste los cuadernos?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kern="0" smtClean="0"/>
              <a:t>¿Tomaste el examen de matematicas?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kern="0" smtClean="0"/>
              <a:t>¿Jugaste futbol en educacion fisica?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kern="0" smtClean="0"/>
              <a:t>¿Buscaste informacion en el Internet?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kern="0" smtClean="0"/>
              <a:t>¿Enviaste un correo electronico anoche?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515752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54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u="sng" dirty="0" smtClean="0"/>
              <a:t> Direct Object Pronouns-</a:t>
            </a:r>
            <a:r>
              <a:rPr lang="en-US" altLang="en-US" u="sng" dirty="0" err="1" smtClean="0"/>
              <a:t>Pronombres</a:t>
            </a:r>
            <a:r>
              <a:rPr lang="en-US" altLang="en-US" u="sng" dirty="0" smtClean="0"/>
              <a:t> de </a:t>
            </a:r>
            <a:r>
              <a:rPr lang="en-US" altLang="en-US" u="sng" dirty="0" err="1" smtClean="0"/>
              <a:t>objeto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directo</a:t>
            </a:r>
            <a:r>
              <a:rPr lang="en-US" altLang="en-US" u="sng" dirty="0" smtClean="0"/>
              <a:t>.</a:t>
            </a:r>
          </a:p>
          <a:p>
            <a:pPr eaLnBrk="1" hangingPunct="1"/>
            <a:r>
              <a:rPr lang="en-US" altLang="en-US" dirty="0"/>
              <a:t>STUDY for </a:t>
            </a:r>
            <a:r>
              <a:rPr lang="en-US" altLang="en-US" u="sng" dirty="0"/>
              <a:t>Quiz 4: </a:t>
            </a:r>
            <a:r>
              <a:rPr lang="en-US" altLang="en-US" u="sng" dirty="0" err="1"/>
              <a:t>Capitulo</a:t>
            </a:r>
            <a:r>
              <a:rPr lang="en-US" altLang="en-US" u="sng" dirty="0"/>
              <a:t> 7 </a:t>
            </a:r>
            <a:r>
              <a:rPr lang="en-US" altLang="en-US" b="1" dirty="0" smtClean="0"/>
              <a:t>NEXT </a:t>
            </a:r>
            <a:r>
              <a:rPr lang="en-US" altLang="en-US" b="1" dirty="0" smtClean="0"/>
              <a:t>MON</a:t>
            </a:r>
            <a:r>
              <a:rPr lang="en-US" altLang="en-US" b="1" dirty="0" smtClean="0"/>
              <a:t>DAY</a:t>
            </a:r>
            <a:r>
              <a:rPr lang="en-US" altLang="en-US" b="1" dirty="0" smtClean="0"/>
              <a:t>!!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P.O.D- </a:t>
            </a:r>
            <a:r>
              <a:rPr lang="en-US" altLang="en-US" i="1" dirty="0"/>
              <a:t>direct object pronouns</a:t>
            </a:r>
          </a:p>
          <a:p>
            <a:pPr lvl="1" eaLnBrk="1" hangingPunct="1"/>
            <a:r>
              <a:rPr lang="en-US" altLang="en-US" dirty="0"/>
              <a:t>PRETERITO (-</a:t>
            </a:r>
            <a:r>
              <a:rPr lang="en-US" altLang="en-US" i="1" dirty="0"/>
              <a:t>AR verbs, -car, -gar, -</a:t>
            </a:r>
            <a:r>
              <a:rPr lang="en-US" altLang="en-US" i="1" dirty="0" err="1"/>
              <a:t>zar</a:t>
            </a:r>
            <a:r>
              <a:rPr lang="en-US" altLang="en-US" i="1" dirty="0"/>
              <a:t>; SER &amp; IR)</a:t>
            </a:r>
            <a:endParaRPr lang="en-US" altLang="en-US" dirty="0"/>
          </a:p>
          <a:p>
            <a:pPr lvl="1" eaLnBrk="1" hangingPunct="1"/>
            <a:r>
              <a:rPr lang="en-US" altLang="en-US" dirty="0" smtClean="0"/>
              <a:t>MAPS</a:t>
            </a:r>
          </a:p>
        </p:txBody>
      </p:sp>
    </p:spTree>
    <p:extLst>
      <p:ext uri="{BB962C8B-B14F-4D97-AF65-F5344CB8AC3E}">
        <p14:creationId xmlns:p14="http://schemas.microsoft.com/office/powerpoint/2010/main" val="205046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8513</TotalTime>
  <Words>283</Words>
  <Application>Microsoft Office PowerPoint</Application>
  <PresentationFormat>On-screen Show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Sketchbook</vt:lpstr>
      <vt:lpstr>Eclipse</vt:lpstr>
      <vt:lpstr>PowerPoint Presentation</vt:lpstr>
      <vt:lpstr>PowerPoint Presentation</vt:lpstr>
      <vt:lpstr>Direct Object PRONOUNS (PRONOMBRES de Objeto Directo)</vt:lpstr>
      <vt:lpstr>Mas practica:</vt:lpstr>
      <vt:lpstr>PowerPoint Presentation</vt:lpstr>
      <vt:lpstr>Tarea # 54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15 de enero del 2016</dc:title>
  <dc:creator>Helen Zumaeta</dc:creator>
  <cp:lastModifiedBy>Helen Zumaeta</cp:lastModifiedBy>
  <cp:revision>25</cp:revision>
  <cp:lastPrinted>2016-01-19T18:41:56Z</cp:lastPrinted>
  <dcterms:created xsi:type="dcterms:W3CDTF">2016-01-14T20:11:45Z</dcterms:created>
  <dcterms:modified xsi:type="dcterms:W3CDTF">2018-03-06T17:53:27Z</dcterms:modified>
</cp:coreProperties>
</file>